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76" r:id="rId5"/>
    <p:sldId id="363" r:id="rId6"/>
    <p:sldId id="364" r:id="rId7"/>
    <p:sldId id="365" r:id="rId8"/>
    <p:sldId id="366" r:id="rId9"/>
    <p:sldId id="36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BFE"/>
    <a:srgbClr val="F5F7FB"/>
    <a:srgbClr val="FFFDF7"/>
    <a:srgbClr val="FFFEF8"/>
    <a:srgbClr val="F8F6F5"/>
    <a:srgbClr val="151635"/>
    <a:srgbClr val="03213B"/>
    <a:srgbClr val="02172A"/>
    <a:srgbClr val="02203A"/>
    <a:srgbClr val="253A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5634"/>
  </p:normalViewPr>
  <p:slideViewPr>
    <p:cSldViewPr snapToGrid="0" showGuides="1">
      <p:cViewPr varScale="1">
        <p:scale>
          <a:sx n="106" d="100"/>
          <a:sy n="106" d="100"/>
        </p:scale>
        <p:origin x="846" y="12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7/9/2025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2025/7/9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252332"/>
            <a:ext cx="5478741" cy="5330713"/>
          </a:xfrm>
        </p:spPr>
        <p:txBody>
          <a:bodyPr/>
          <a:lstStyle/>
          <a:p>
            <a:r>
              <a:rPr lang="en-US" sz="1400" dirty="0">
                <a:latin typeface="Spectral"/>
              </a:rPr>
              <a:t>Database Index </a:t>
            </a:r>
            <a:r>
              <a:rPr lang="en-IN" sz="1400" dirty="0">
                <a:latin typeface="Spectral"/>
              </a:rPr>
              <a:t>guide the </a:t>
            </a:r>
            <a:r>
              <a:rPr lang="en-US" sz="1400" dirty="0">
                <a:latin typeface="Spectral"/>
              </a:rPr>
              <a:t>database to the exact location of the data, enabling faster and more efficient data retrieval.</a:t>
            </a:r>
          </a:p>
          <a:p>
            <a:r>
              <a:rPr lang="en-US" sz="1400" dirty="0">
                <a:latin typeface="Spectral"/>
              </a:rPr>
              <a:t>A database index is a super-efficient lookup table that allows a database to find data much faster.</a:t>
            </a:r>
          </a:p>
          <a:p>
            <a:r>
              <a:rPr lang="en-US" sz="1400" dirty="0">
                <a:latin typeface="Spectral"/>
              </a:rPr>
              <a:t>It holds the indexed column values along with pointers to the corresponding rows in the table.</a:t>
            </a:r>
          </a:p>
          <a:p>
            <a:r>
              <a:rPr lang="en-US" sz="1400" dirty="0">
                <a:latin typeface="Spectral"/>
              </a:rPr>
              <a:t>Without an index, the database might have to scan every single row in a massive table to find what you want – a painfully slow process.</a:t>
            </a:r>
          </a:p>
          <a:p>
            <a:r>
              <a:rPr lang="en-US" sz="1400" dirty="0">
                <a:latin typeface="Spectral"/>
              </a:rPr>
              <a:t>But, with an index, the database can zero in on the exact location of the desired data using the index’s pointers.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US" dirty="0"/>
              <a:t>What are </a:t>
            </a:r>
            <a:r>
              <a:rPr lang="en-IN" dirty="0"/>
              <a:t>Database Indexes </a:t>
            </a:r>
            <a:r>
              <a:rPr lang="en-US" dirty="0"/>
              <a:t>?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9CFECD-0995-188B-F981-48A6CFA728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25" t="1471" r="7749"/>
          <a:stretch>
            <a:fillRect/>
          </a:stretch>
        </p:blipFill>
        <p:spPr>
          <a:xfrm>
            <a:off x="6176524" y="0"/>
            <a:ext cx="6015475" cy="6858000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A00B192-AD43-7898-23C7-2FCBA9A7803D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A011C570-386D-3C33-891A-BA2B72D03EF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261"/>
          <a:stretch>
            <a:fillRect/>
          </a:stretch>
        </p:blipFill>
        <p:spPr>
          <a:xfrm>
            <a:off x="783786" y="4156212"/>
            <a:ext cx="4772975" cy="260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9E62A6-3F86-0324-F172-32D0C1C5D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AFD0E-F6DA-AC06-6333-2EAA42EE9CB4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BC2804D-AD3E-F1E7-1C23-6F14458A133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465182"/>
            <a:ext cx="5478741" cy="5330713"/>
          </a:xfrm>
        </p:spPr>
        <p:txBody>
          <a:bodyPr/>
          <a:lstStyle/>
          <a:p>
            <a:r>
              <a:rPr lang="en-US" sz="1400" dirty="0">
                <a:latin typeface="Spectral"/>
              </a:rPr>
              <a:t>Here's a step-by-step explanation of how database indexes work:</a:t>
            </a:r>
          </a:p>
          <a:p>
            <a:endParaRPr lang="en-US" sz="1400" dirty="0">
              <a:latin typeface="Spectral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latin typeface="Spectral"/>
              </a:rPr>
              <a:t>Index Creation</a:t>
            </a:r>
            <a:r>
              <a:rPr lang="en-US" sz="1400" dirty="0">
                <a:latin typeface="Spectral"/>
              </a:rPr>
              <a:t>: The database administrator creates an index on a specific column or set of columns.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>
              <a:latin typeface="Spectral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latin typeface="Spectral"/>
              </a:rPr>
              <a:t>Index Building</a:t>
            </a:r>
            <a:r>
              <a:rPr lang="en-US" sz="1400" dirty="0">
                <a:latin typeface="Spectral"/>
              </a:rPr>
              <a:t>: The database management system builds the index by scanning the table and storing the values of the indexed column(s) along with a pointer to the corresponding data.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>
              <a:latin typeface="Spectral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latin typeface="Spectral"/>
              </a:rPr>
              <a:t>Query Execution</a:t>
            </a:r>
            <a:r>
              <a:rPr lang="en-US" sz="1400" dirty="0">
                <a:latin typeface="Spectral"/>
              </a:rPr>
              <a:t>: When a query is executed, the database engine checks if an index exists for the requested column(s).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>
              <a:latin typeface="Spectral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latin typeface="Spectral"/>
              </a:rPr>
              <a:t>Index Search</a:t>
            </a:r>
            <a:r>
              <a:rPr lang="en-US" sz="1400" dirty="0">
                <a:latin typeface="Spectral"/>
              </a:rPr>
              <a:t>: If an index exists, the database searches the index for the requested data, using the pointers to quickly locate the data.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>
              <a:latin typeface="Spectral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b="1" dirty="0">
                <a:latin typeface="Spectral"/>
              </a:rPr>
              <a:t>Data Retrieval</a:t>
            </a:r>
            <a:r>
              <a:rPr lang="en-US" sz="1400" dirty="0">
                <a:latin typeface="Spectral"/>
              </a:rPr>
              <a:t>: The database retrieves the requested data, using the pointers from the index.</a:t>
            </a:r>
          </a:p>
          <a:p>
            <a:br>
              <a:rPr lang="en-US" sz="1400" dirty="0">
                <a:latin typeface="Spectral"/>
              </a:rPr>
            </a:br>
            <a:endParaRPr lang="en-US" sz="1400" dirty="0"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9F213E7-4941-8000-CDCB-780BEFF0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251085"/>
            <a:ext cx="5478740" cy="913126"/>
          </a:xfrm>
        </p:spPr>
        <p:txBody>
          <a:bodyPr/>
          <a:lstStyle/>
          <a:p>
            <a:r>
              <a:rPr lang="en-US" dirty="0"/>
              <a:t>How do Database Indexes Work?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8147FC7-9FA8-D4A1-FEEC-1348484833C7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028E933C-9D69-0E00-3D70-69171D60D0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69" r="8016"/>
          <a:stretch>
            <a:fillRect/>
          </a:stretch>
        </p:blipFill>
        <p:spPr>
          <a:xfrm>
            <a:off x="6176528" y="0"/>
            <a:ext cx="6015472" cy="6858000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20EB9DB-29B6-E90E-3F00-D37D11E89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234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BA0DB4-EC2A-DD38-4F7F-8071BBE82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B0806-8211-AAFA-2567-FFA981E7C7BC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827868B-BF2F-D700-6C8A-72C2140905C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241878"/>
            <a:ext cx="5478741" cy="5330713"/>
          </a:xfrm>
        </p:spPr>
        <p:txBody>
          <a:bodyPr/>
          <a:lstStyle/>
          <a:p>
            <a:r>
              <a:rPr lang="en-US" dirty="0">
                <a:latin typeface="Spectral"/>
              </a:rPr>
              <a:t>Database indexes offer several benefits, including:</a:t>
            </a:r>
          </a:p>
          <a:p>
            <a:endParaRPr lang="en-US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Faster Query Performance</a:t>
            </a:r>
            <a:r>
              <a:rPr lang="en-US" dirty="0">
                <a:latin typeface="Spectral"/>
              </a:rPr>
              <a:t>: Indexes can significantly improve query performance especially for large datasets by reducing the amount of data that needs to be scanned.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Reduced CPU Usage</a:t>
            </a:r>
            <a:r>
              <a:rPr lang="en-US" dirty="0">
                <a:latin typeface="Spectral"/>
              </a:rPr>
              <a:t>: By reducing the number of rows that need to be scanned, indexes can decrease CPU usage and optimize resource utilization.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Rapid Data Retrieval</a:t>
            </a:r>
            <a:r>
              <a:rPr lang="en-US" dirty="0">
                <a:latin typeface="Spectral"/>
              </a:rPr>
              <a:t>: Indexes enable quick data retrieval for queries that involve equality or range conditions on the indexed columns.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Efficient Sorting</a:t>
            </a:r>
            <a:r>
              <a:rPr lang="en-US" dirty="0">
                <a:latin typeface="Spectral"/>
              </a:rPr>
              <a:t>: Indexes can also be used to efficiently sort data based on the indexed columns, eliminating the need for expensive sorting operations.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Better Data Organization</a:t>
            </a:r>
            <a:r>
              <a:rPr lang="en-US" dirty="0">
                <a:latin typeface="Spectral"/>
              </a:rPr>
              <a:t>: Indexes can help maintain data organization and structure, making it easier to manage and maintain the database.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466593B-38C4-EDDB-CE75-C07FCB836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IN" dirty="0"/>
              <a:t>Benefits of Database Indexes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A93C81F-A368-E387-26B4-DABDA176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03214A-9207-AF0D-42B7-48EADA613D22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B6B9482E-CAC8-FC69-269B-9AD87EEC2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406" y="405142"/>
            <a:ext cx="6047715" cy="6047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294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D9E63F-D8D0-D917-EF93-E91197918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2CD42-F060-6395-E36B-E0F6198D553A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AEBD79D-9955-B128-7E83-A5335EC382F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241878"/>
            <a:ext cx="5478741" cy="5330713"/>
          </a:xfrm>
        </p:spPr>
        <p:txBody>
          <a:bodyPr/>
          <a:lstStyle/>
          <a:p>
            <a:r>
              <a:rPr lang="en-US" sz="1400" b="1" dirty="0">
                <a:latin typeface="Spectral"/>
              </a:rPr>
              <a:t>Indexes based on Structure and Key Attributes: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Primary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Clustered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Non-clustered or Secondary Index</a:t>
            </a:r>
          </a:p>
          <a:p>
            <a:endParaRPr lang="en-IN" sz="100" b="1" dirty="0">
              <a:latin typeface="Spectral"/>
            </a:endParaRPr>
          </a:p>
          <a:p>
            <a:r>
              <a:rPr lang="en-US" sz="1400" b="1" dirty="0">
                <a:latin typeface="Spectral"/>
              </a:rPr>
              <a:t>Indexes based on Data Coverage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Dense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Sparse index</a:t>
            </a:r>
          </a:p>
          <a:p>
            <a:endParaRPr lang="en-IN" sz="100" b="1" dirty="0">
              <a:latin typeface="Spectral"/>
            </a:endParaRPr>
          </a:p>
          <a:p>
            <a:r>
              <a:rPr lang="en-IN" sz="1400" b="1" dirty="0">
                <a:latin typeface="Spectral"/>
              </a:rPr>
              <a:t>Specialized Index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Bitmap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Hash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Filtered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Covering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Function-based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Full-Text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>
                <a:latin typeface="Spectral"/>
              </a:rPr>
              <a:t>Spatial Index</a:t>
            </a:r>
            <a:endParaRPr lang="en-US" sz="1400" dirty="0">
              <a:latin typeface="Spectral"/>
            </a:endParaRPr>
          </a:p>
          <a:p>
            <a:endParaRPr lang="en-US" sz="1400" dirty="0"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913D808-5CD5-8301-F359-B3F0C4AF4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IN" dirty="0"/>
              <a:t>Types of Database Indexes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D73882D-5719-38A7-6AC8-9B9435CB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346662B-F056-20AF-443A-F3F5F442ED75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B478E92-65D7-2C8D-F42D-9F60452E6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662" y="557426"/>
            <a:ext cx="5941337" cy="594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89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284987-C88A-A6C4-01A4-5178736FA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763C5D-B99C-AC90-7F20-0D5F7CB08984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82FA862-923E-85BE-424F-15CD93A5A68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323359"/>
            <a:ext cx="5848974" cy="5330713"/>
          </a:xfrm>
        </p:spPr>
        <p:txBody>
          <a:bodyPr/>
          <a:lstStyle/>
          <a:p>
            <a:r>
              <a:rPr lang="en-US" sz="1400" dirty="0">
                <a:latin typeface="Spectral"/>
              </a:rPr>
              <a:t>Most commonly used data structures that power indexes are B-Trees, Hash Tables and Bitmaps.</a:t>
            </a:r>
          </a:p>
          <a:p>
            <a:r>
              <a:rPr lang="en-IN" sz="1400" b="1" dirty="0">
                <a:latin typeface="Spectral"/>
              </a:rPr>
              <a:t>1.    B-Tree (Balanced Tree)</a:t>
            </a:r>
          </a:p>
          <a:p>
            <a:r>
              <a:rPr lang="en-US" sz="1200" dirty="0">
                <a:latin typeface="Spectral"/>
              </a:rPr>
              <a:t>Most database engines use either a B-Tree or a variation of B-Trees like B+ Trees.</a:t>
            </a:r>
          </a:p>
          <a:p>
            <a:r>
              <a:rPr lang="en-US" sz="1200" dirty="0">
                <a:latin typeface="Spectral"/>
              </a:rPr>
              <a:t>B-Trees have a hierarchical structure with a root node, internal nodes (index nodes), and leaf nodes.</a:t>
            </a:r>
          </a:p>
          <a:p>
            <a:endParaRPr lang="en-US" sz="100" dirty="0">
              <a:latin typeface="Spectral"/>
            </a:endParaRPr>
          </a:p>
          <a:p>
            <a:r>
              <a:rPr lang="en-IN" sz="1400" b="1" dirty="0">
                <a:latin typeface="Spectral"/>
              </a:rPr>
              <a:t>2.    Hash Tables</a:t>
            </a:r>
          </a:p>
          <a:p>
            <a:r>
              <a:rPr lang="en-US" sz="1200" dirty="0">
                <a:latin typeface="Spectral"/>
              </a:rPr>
              <a:t>Hash tables are used for hash indexes, which are based on a hash function.</a:t>
            </a:r>
          </a:p>
          <a:p>
            <a:r>
              <a:rPr lang="en-US" sz="1200" dirty="0">
                <a:latin typeface="Spectral"/>
              </a:rPr>
              <a:t>A hash table consists of an array of buckets, with each bucket containing the addresses for rows in the data.</a:t>
            </a:r>
          </a:p>
          <a:p>
            <a:r>
              <a:rPr lang="en-US" sz="1200" dirty="0">
                <a:latin typeface="Spectral"/>
              </a:rPr>
              <a:t>Hash indexes employ a hash function to map keys to their corresponding bucket in the hash table, enabling constant-time lookup operations.</a:t>
            </a:r>
          </a:p>
          <a:p>
            <a:endParaRPr lang="en-US" sz="100" dirty="0">
              <a:latin typeface="Spectral"/>
            </a:endParaRPr>
          </a:p>
          <a:p>
            <a:r>
              <a:rPr lang="en-IN" sz="1400" b="1" dirty="0">
                <a:latin typeface="Spectral"/>
              </a:rPr>
              <a:t>3.     Bitmaps</a:t>
            </a:r>
            <a:endParaRPr lang="en-US" sz="1400" dirty="0">
              <a:latin typeface="Spectral"/>
            </a:endParaRPr>
          </a:p>
          <a:p>
            <a:r>
              <a:rPr lang="en-US" sz="1200" dirty="0">
                <a:latin typeface="Spectral"/>
              </a:rPr>
              <a:t>Each bit in the bitmap corresponds to a row, and the value of the bit indicates whether the key value exists in that row.</a:t>
            </a:r>
          </a:p>
          <a:p>
            <a:r>
              <a:rPr lang="en-US" sz="1200" dirty="0">
                <a:latin typeface="Spectral"/>
              </a:rPr>
              <a:t>Bitmap indexes use a bitmap (a binary array) to represent the presence or absence of a specific key value in each row of a table.</a:t>
            </a:r>
          </a:p>
          <a:p>
            <a:endParaRPr lang="en-US" sz="1400" dirty="0"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28EB03-43AC-AA70-C73A-D07949FA8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US" dirty="0"/>
              <a:t>What Data Structure do Indexes use?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446E8EC-9654-3F78-2A64-D7CFE32B4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4980629-6755-7571-DEE7-311E560674F9}"/>
              </a:ext>
            </a:extLst>
          </p:cNvPr>
          <p:cNvCxnSpPr>
            <a:cxnSpLocks/>
          </p:cNvCxnSpPr>
          <p:nvPr/>
        </p:nvCxnSpPr>
        <p:spPr>
          <a:xfrm>
            <a:off x="6385711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5D346B0-0247-A8BD-7908-16CAE5C98F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108" t="6073" r="7536" b="9333"/>
          <a:stretch>
            <a:fillRect/>
          </a:stretch>
        </p:blipFill>
        <p:spPr>
          <a:xfrm>
            <a:off x="6648940" y="920734"/>
            <a:ext cx="2277776" cy="22841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523CB3-54D8-3B30-9233-5D71702C65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707" y="4024798"/>
            <a:ext cx="2723949" cy="272394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83BC0053-46E5-B110-E623-A730DD4EE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5754" y="2402528"/>
            <a:ext cx="3009865" cy="2073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3343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5E3F49-2767-EC3D-CB53-68946E0EC2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F7B332-AF48-5B8B-4EF4-B8787B8419F1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AFEB177-5AFB-0CC5-40B4-322E63B9529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24124" y="1013990"/>
            <a:ext cx="11326862" cy="5569055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To get the most out of database indexes, consider these best practices: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Identify Query Patterns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: Analyze the most frequent and critical queries executed against your database to determine which columns to index and which type of index to use.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altLang="en-US" sz="1400" dirty="0">
              <a:solidFill>
                <a:srgbClr val="363737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Index Frequently Used Columns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: Consider indexing columns that are frequently used in WHERE, JOIN, and ORDER BY clauses.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altLang="en-US" sz="1400" dirty="0">
              <a:solidFill>
                <a:srgbClr val="363737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Index Selective Columns: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 Indexes are most effective on columns with a good spread of data values (high cardinality). Indexing a gender column might be less beneficial than one with a unique </a:t>
            </a:r>
            <a:r>
              <a:rPr lang="en-US" altLang="en-US" sz="1400" dirty="0" err="1">
                <a:solidFill>
                  <a:srgbClr val="363737"/>
                </a:solidFill>
                <a:latin typeface="Spectral"/>
              </a:rPr>
              <a:t>customer_id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altLang="en-US" sz="1400" dirty="0">
              <a:solidFill>
                <a:srgbClr val="363737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Use Appropriate Index Types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: Choose the right index type for your data and queries.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altLang="en-US" sz="1400" dirty="0">
              <a:solidFill>
                <a:srgbClr val="363737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Consider Composite Indexes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: For queries involving multiple columns, consider creating composite indexes that encompass all relevant columns. This reduces the need for multiple single-column indexes and improves query performance.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altLang="en-US" sz="1400" dirty="0">
              <a:solidFill>
                <a:srgbClr val="363737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Monitor Index Performance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: Regularly monitor index performance, remove unused indexes and adjust your indexing strategy as the database workload evolves.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altLang="en-US" sz="1400" dirty="0">
              <a:solidFill>
                <a:srgbClr val="363737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Avoid Over-Indexing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: Avoid creating too many indexes, as this can lead to increased storage requirements and slower write performance.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Indexes take up extra disk space since they're additional data structures that need to be stored alongside your tables.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Every time you insert, update, or delete data in a table with an index, the index needs to update too. This can slightly slow down write operations.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To summarize, indexes are a powerful tool to optimize database query performance.</a:t>
            </a: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But remember to choose the right column and index type, monitor performance, and avoid over-indexing to get the most out of them.</a:t>
            </a:r>
            <a:endParaRPr lang="en-US" altLang="en-US" sz="1400" dirty="0">
              <a:solidFill>
                <a:schemeClr val="tx1"/>
              </a:solidFill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455DB3F-F0F5-4EE4-27C9-AF885E39E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US" dirty="0"/>
              <a:t>How to use Database Indexes Smartly?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2A0F7F5-4A6D-983F-9FCF-81BAB7440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1050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2679</TotalTime>
  <Words>921</Words>
  <Application>Microsoft Office PowerPoint</Application>
  <PresentationFormat>Widescreen</PresentationFormat>
  <Paragraphs>90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DengXian</vt:lpstr>
      <vt:lpstr>Abadi</vt:lpstr>
      <vt:lpstr>Arial</vt:lpstr>
      <vt:lpstr>Calibri</vt:lpstr>
      <vt:lpstr>Courier New</vt:lpstr>
      <vt:lpstr>Posterama Text Black</vt:lpstr>
      <vt:lpstr>Posterama Text SemiBold</vt:lpstr>
      <vt:lpstr>Spectral</vt:lpstr>
      <vt:lpstr>Wingdings</vt:lpstr>
      <vt:lpstr>Office 主题​​</vt:lpstr>
      <vt:lpstr>What are Database Indexes ?</vt:lpstr>
      <vt:lpstr>How do Database Indexes Work?</vt:lpstr>
      <vt:lpstr>Benefits of Database Indexes</vt:lpstr>
      <vt:lpstr>Types of Database Indexes</vt:lpstr>
      <vt:lpstr>What Data Structure do Indexes use?</vt:lpstr>
      <vt:lpstr>How to use Database Indexes Smartly?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199</cp:revision>
  <dcterms:created xsi:type="dcterms:W3CDTF">2024-08-09T17:51:35Z</dcterms:created>
  <dcterms:modified xsi:type="dcterms:W3CDTF">2025-07-09T19:51:04Z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